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19aec9831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19aec9831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9aec9831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19aec9831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19aec9831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19aec9831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9aec9831_1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19aec9831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19aec9831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19aec9831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9aec9831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19aec9831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9aec9831_1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19aec9831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9aec9831_1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9aec9831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19aec9831_1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19aec9831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9aec9831_1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19aec9831_1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393a0a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8393a0a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9aec9831_1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19aec9831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19aec9831_1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19aec9831_1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9aec9831_1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19aec9831_1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9aec9831_1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19aec9831_1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9aec9831_1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19aec9831_1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19aec9831_1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19aec9831_1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19aec9831_1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19aec9831_1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19aec9831_1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19aec9831_1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9aec9831_1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19aec9831_1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19aec9831_1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19aec9831_1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19aec983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19aec983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19aec9831_1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19aec9831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19aec9831_1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19aec9831_1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19aec9831_1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19aec9831_1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19aec9831_1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19aec9831_1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19aec9831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19aec9831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19aec9831_1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19aec9831_1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9aec9831_1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19aec9831_1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19aec9831_1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19aec9831_1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19aec9831_1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19aec9831_1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19aec9831_1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19aec9831_1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19aec9831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19aec9831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19aec9831_1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19aec9831_1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19aec9831_1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19aec9831_1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19aec9831_1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19aec9831_1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19aec9831_1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19aec9831_1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19aec9831_1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19aec9831_1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19aec9831_1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19aec9831_1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19aec9831_1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19aec9831_1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18def339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18def339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9aec9831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19aec9831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19aec9831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19aec9831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19aec9831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19aec9831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9aec9831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19aec9831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9aec9831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9aec9831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4.png"/><Relationship Id="rId6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rt-resistor-220.png"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80098" y="900125"/>
            <a:ext cx="922975" cy="40230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t-button.png"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8425" y="1864925"/>
            <a:ext cx="1540875" cy="2093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t-led.png" id="12" name="Google Shape;1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775" y="1452975"/>
            <a:ext cx="1221850" cy="35243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t-arduino-uno.png" id="13" name="Google Shape;13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4507123" y="762588"/>
            <a:ext cx="5032075" cy="36183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>
            <a:off x="50" y="3444650"/>
            <a:ext cx="9144000" cy="1698900"/>
          </a:xfrm>
          <a:prstGeom prst="rect">
            <a:avLst/>
          </a:prstGeom>
          <a:solidFill>
            <a:srgbClr val="00A1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 txBox="1"/>
          <p:nvPr>
            <p:ph type="ctrTitle"/>
          </p:nvPr>
        </p:nvSpPr>
        <p:spPr>
          <a:xfrm>
            <a:off x="311750" y="3587150"/>
            <a:ext cx="8520600" cy="141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Malgun Gothic"/>
              <a:buNone/>
              <a:defRPr b="1" sz="65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descr="logo.png" id="17" name="Google Shape;17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-1"/>
            <a:ext cx="4299750" cy="90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기본 내용">
  <p:cSld name="CUSTOM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코드 &amp; 기본 내용">
  <p:cSld name="CUSTOM_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2" type="body"/>
          </p:nvPr>
        </p:nvSpPr>
        <p:spPr>
          <a:xfrm>
            <a:off x="114825" y="83500"/>
            <a:ext cx="4958100" cy="4976400"/>
          </a:xfrm>
          <a:prstGeom prst="rect">
            <a:avLst/>
          </a:prstGeom>
          <a:solidFill>
            <a:srgbClr val="EDEDED"/>
          </a:solidFill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Char char="●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○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■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●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○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■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●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○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algun Gothic"/>
              <a:buChar char="■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함수 설명">
  <p:cSld name="CUSTOM_2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114825" y="83500"/>
            <a:ext cx="8946000" cy="4976400"/>
          </a:xfrm>
          <a:prstGeom prst="rect">
            <a:avLst/>
          </a:prstGeom>
          <a:solidFill>
            <a:srgbClr val="E8F5F8"/>
          </a:solidFill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Char char="●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○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■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●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○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■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●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○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algun Gothic"/>
              <a:buChar char="■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&amp; 코드">
  <p:cSld name="TITLE_ONLY_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/>
          <p:nvPr/>
        </p:nvSpPr>
        <p:spPr>
          <a:xfrm>
            <a:off x="0" y="404625"/>
            <a:ext cx="9144000" cy="653400"/>
          </a:xfrm>
          <a:prstGeom prst="rect">
            <a:avLst/>
          </a:prstGeom>
          <a:solidFill>
            <a:srgbClr val="00A1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114825" y="1125525"/>
            <a:ext cx="8933400" cy="3934500"/>
          </a:xfrm>
          <a:prstGeom prst="rect">
            <a:avLst/>
          </a:prstGeom>
          <a:solidFill>
            <a:srgbClr val="EDEDED"/>
          </a:solidFill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Char char="●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○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■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●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○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■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●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○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algun Gothic"/>
              <a:buChar char="■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기본 내용">
  <p:cSld name="CUSTOM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idx="1" type="body"/>
          </p:nvPr>
        </p:nvSpPr>
        <p:spPr>
          <a:xfrm>
            <a:off x="5073050" y="1058025"/>
            <a:ext cx="40710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8" name="Google Shape;78;p18"/>
          <p:cNvSpPr/>
          <p:nvPr/>
        </p:nvSpPr>
        <p:spPr>
          <a:xfrm>
            <a:off x="0" y="404625"/>
            <a:ext cx="9144000" cy="653400"/>
          </a:xfrm>
          <a:prstGeom prst="rect">
            <a:avLst/>
          </a:prstGeom>
          <a:solidFill>
            <a:srgbClr val="00A1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섹션 헤더 - 쉬어가는 페이지">
  <p:cSld name="SECTION_HEADER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/>
          <p:nvPr/>
        </p:nvSpPr>
        <p:spPr>
          <a:xfrm>
            <a:off x="0" y="1765800"/>
            <a:ext cx="9144000" cy="1611900"/>
          </a:xfrm>
          <a:prstGeom prst="rect">
            <a:avLst/>
          </a:prstGeom>
          <a:solidFill>
            <a:srgbClr val="B276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Malgun Gothic"/>
              <a:buNone/>
              <a:defRPr b="1" sz="5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3" name="Google Shape;8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기본 내용 (보라)">
  <p:cSld name="CUSTOM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/>
          <p:nvPr>
            <p:ph idx="1" type="body"/>
          </p:nvPr>
        </p:nvSpPr>
        <p:spPr>
          <a:xfrm>
            <a:off x="5073050" y="1058025"/>
            <a:ext cx="40710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6" name="Google Shape;86;p20"/>
          <p:cNvSpPr/>
          <p:nvPr/>
        </p:nvSpPr>
        <p:spPr>
          <a:xfrm>
            <a:off x="0" y="404625"/>
            <a:ext cx="9144000" cy="653400"/>
          </a:xfrm>
          <a:prstGeom prst="rect">
            <a:avLst/>
          </a:prstGeom>
          <a:solidFill>
            <a:srgbClr val="B276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0" y="1765800"/>
            <a:ext cx="9144000" cy="1611900"/>
          </a:xfrm>
          <a:prstGeom prst="rect">
            <a:avLst/>
          </a:prstGeom>
          <a:solidFill>
            <a:srgbClr val="00A1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Malgun Gothic"/>
              <a:buNone/>
              <a:defRPr b="1" sz="5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0" y="404625"/>
            <a:ext cx="9144000" cy="653400"/>
          </a:xfrm>
          <a:prstGeom prst="rect">
            <a:avLst/>
          </a:prstGeom>
          <a:solidFill>
            <a:srgbClr val="00A1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0" y="404625"/>
            <a:ext cx="9144000" cy="653400"/>
          </a:xfrm>
          <a:prstGeom prst="rect">
            <a:avLst/>
          </a:prstGeom>
          <a:solidFill>
            <a:srgbClr val="00A1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  <a:defRPr sz="14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○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■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●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○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■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●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○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Malgun Gothic"/>
              <a:buChar char="■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  <a:defRPr sz="14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○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■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●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○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■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●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○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Malgun Gothic"/>
              <a:buChar char="■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>
            <a:off x="0" y="404625"/>
            <a:ext cx="9144000" cy="653400"/>
          </a:xfrm>
          <a:prstGeom prst="rect">
            <a:avLst/>
          </a:prstGeom>
          <a:solidFill>
            <a:srgbClr val="00A1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준비물">
  <p:cSld name="TITLE_ONLY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404625"/>
            <a:ext cx="9144000" cy="653400"/>
          </a:xfrm>
          <a:prstGeom prst="rect">
            <a:avLst/>
          </a:prstGeom>
          <a:solidFill>
            <a:srgbClr val="00A1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1823500" y="2260500"/>
            <a:ext cx="5124600" cy="6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  <a:defRPr sz="14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1" name="Google Shape;41;p7"/>
          <p:cNvSpPr txBox="1"/>
          <p:nvPr/>
        </p:nvSpPr>
        <p:spPr>
          <a:xfrm>
            <a:off x="311700" y="395075"/>
            <a:ext cx="15279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준비물</a:t>
            </a:r>
            <a:endParaRPr b="1" sz="2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" name="Google Shape;44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2" name="Google Shape;52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Relationship Id="rId4" Type="http://schemas.openxmlformats.org/officeDocument/2006/relationships/image" Target="../media/image3.jpg"/><Relationship Id="rId5" Type="http://schemas.openxmlformats.org/officeDocument/2006/relationships/image" Target="../media/image11.jpg"/><Relationship Id="rId6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oo.gl/jr56Ws" TargetMode="External"/><Relationship Id="rId4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oo.gl/jr56Ws" TargetMode="External"/><Relationship Id="rId4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oo.gl/jr56Ws" TargetMode="External"/><Relationship Id="rId4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oo.gl/jr56Ws" TargetMode="External"/><Relationship Id="rId4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oo.gl/jr56Ws" TargetMode="External"/><Relationship Id="rId4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oo.gl/jr56Ws" TargetMode="External"/><Relationship Id="rId4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jpg"/><Relationship Id="rId4" Type="http://schemas.openxmlformats.org/officeDocument/2006/relationships/image" Target="../media/image11.jpg"/><Relationship Id="rId5" Type="http://schemas.openxmlformats.org/officeDocument/2006/relationships/image" Target="../media/image14.jpg"/><Relationship Id="rId6" Type="http://schemas.openxmlformats.org/officeDocument/2006/relationships/image" Target="../media/image2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goo.gl/1zF1nO" TargetMode="External"/><Relationship Id="rId4" Type="http://schemas.openxmlformats.org/officeDocument/2006/relationships/image" Target="../media/image4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goo.gl/1zF1nO" TargetMode="External"/><Relationship Id="rId4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goo.gl/1zF1nO" TargetMode="External"/><Relationship Id="rId4" Type="http://schemas.openxmlformats.org/officeDocument/2006/relationships/image" Target="../media/image4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8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5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7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8.png"/><Relationship Id="rId4" Type="http://schemas.openxmlformats.org/officeDocument/2006/relationships/hyperlink" Target="https://www.facebook.com/doyouknowarduino" TargetMode="External"/><Relationship Id="rId5" Type="http://schemas.openxmlformats.org/officeDocument/2006/relationships/image" Target="../media/image41.png"/><Relationship Id="rId6" Type="http://schemas.openxmlformats.org/officeDocument/2006/relationships/hyperlink" Target="http://goo.gl/ke52Jh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/>
          <p:nvPr>
            <p:ph type="ctrTitle"/>
          </p:nvPr>
        </p:nvSpPr>
        <p:spPr>
          <a:xfrm>
            <a:off x="311750" y="3587150"/>
            <a:ext cx="8520600" cy="141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초음파센서 사용하기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701_001.jpg" id="143" name="Google Shape;1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4585" y="1683225"/>
            <a:ext cx="985850" cy="21900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703_003.jpg" id="144" name="Google Shape;14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1213" y="2248325"/>
            <a:ext cx="1695747" cy="1059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702_006.jpg" id="145" name="Google Shape;14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1863" y="2248325"/>
            <a:ext cx="1818027" cy="119004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0"/>
          <p:cNvSpPr txBox="1"/>
          <p:nvPr/>
        </p:nvSpPr>
        <p:spPr>
          <a:xfrm>
            <a:off x="2969850" y="4035950"/>
            <a:ext cx="1395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삼색 LED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1개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" name="Google Shape;147;p30"/>
          <p:cNvSpPr txBox="1"/>
          <p:nvPr/>
        </p:nvSpPr>
        <p:spPr>
          <a:xfrm>
            <a:off x="4891438" y="4035950"/>
            <a:ext cx="1395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수수 점퍼 와이어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9개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" name="Google Shape;148;p30"/>
          <p:cNvSpPr txBox="1"/>
          <p:nvPr/>
        </p:nvSpPr>
        <p:spPr>
          <a:xfrm>
            <a:off x="6903225" y="4035950"/>
            <a:ext cx="1395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브레드보드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1개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1001_001.jpg" id="149" name="Google Shape;14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788" y="2430573"/>
            <a:ext cx="1818027" cy="120850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0"/>
          <p:cNvSpPr txBox="1"/>
          <p:nvPr/>
        </p:nvSpPr>
        <p:spPr>
          <a:xfrm>
            <a:off x="800163" y="4035950"/>
            <a:ext cx="1395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초음파센서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1개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002_006.jpg" id="155" name="Google Shape;1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334" y="0"/>
            <a:ext cx="687932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2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아두이노 보드의 그라운드 핀을 </a:t>
            </a:r>
            <a:r>
              <a:rPr lang="ko"/>
              <a:t>브레드보드의 긴 파</a:t>
            </a:r>
            <a:r>
              <a:rPr lang="ko"/>
              <a:t>란색 세로줄에 연결한다.</a:t>
            </a:r>
            <a:endParaRPr/>
          </a:p>
        </p:txBody>
      </p:sp>
      <p:pic>
        <p:nvPicPr>
          <p:cNvPr descr="1002_007.jpg" id="161" name="Google Shape;16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670826"/>
            <a:ext cx="5073051" cy="380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3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삼색 LED를 브레드보드에 꽂는다.</a:t>
            </a:r>
            <a:endParaRPr/>
          </a:p>
        </p:txBody>
      </p:sp>
      <p:pic>
        <p:nvPicPr>
          <p:cNvPr descr="1002_008.jpg" id="167" name="Google Shape;16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670826"/>
            <a:ext cx="5073051" cy="380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4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삼색 LED의 다리 쪽에 마이너스(-) 기호 또는 GND라고 표시된 부분을 그라운드 핀과 연결된 세로줄에 꽂는다.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삼색 LED의 R, G, B를 순서대로 아두이노 보드 11, 10, 9번 핀에 연결한다.</a:t>
            </a:r>
            <a:endParaRPr/>
          </a:p>
        </p:txBody>
      </p:sp>
      <p:pic>
        <p:nvPicPr>
          <p:cNvPr descr="1002_009.jpg" id="173" name="Google Shape;17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670826"/>
            <a:ext cx="5073051" cy="380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5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초음파센서를 브레드보드에 꽂는다.</a:t>
            </a:r>
            <a:endParaRPr/>
          </a:p>
        </p:txBody>
      </p:sp>
      <p:pic>
        <p:nvPicPr>
          <p:cNvPr descr="1002_010.jpg" id="179" name="Google Shape;17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670826"/>
            <a:ext cx="5073051" cy="380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6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초음파센서의 VCC라고 적힌 부분을 아두이노 보드의 전원 핀과 연결한다.</a:t>
            </a:r>
            <a:endParaRPr/>
          </a:p>
        </p:txBody>
      </p:sp>
      <p:pic>
        <p:nvPicPr>
          <p:cNvPr descr="1002_011.jpg" id="185" name="Google Shape;18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670826"/>
            <a:ext cx="5073051" cy="380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7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초음파센서의 GND라고 적힌 부분을 아두이노 보드의 그라운드 핀과 연결한다.</a:t>
            </a:r>
            <a:endParaRPr/>
          </a:p>
        </p:txBody>
      </p:sp>
      <p:pic>
        <p:nvPicPr>
          <p:cNvPr descr="1002_012.jpg" id="191" name="Google Shape;19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670826"/>
            <a:ext cx="5073051" cy="380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초음파센서의 Trig라고 적힌 부분을 아두이노 보드의 2번 핀과 연결한다.</a:t>
            </a:r>
            <a:endParaRPr/>
          </a:p>
        </p:txBody>
      </p:sp>
      <p:pic>
        <p:nvPicPr>
          <p:cNvPr descr="1002_013.jpg" id="197" name="Google Shape;19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670826"/>
            <a:ext cx="5073051" cy="380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9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초음파센서의 Echo라고 적힌 부분을 아두이노 보드의 3번 핀과 연결한다.</a:t>
            </a:r>
            <a:endParaRPr/>
          </a:p>
        </p:txBody>
      </p:sp>
      <p:pic>
        <p:nvPicPr>
          <p:cNvPr descr="1002_014.jpg" id="203" name="Google Shape;20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670826"/>
            <a:ext cx="5073051" cy="380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초음파센서 소개하기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002_015.jpg" id="208" name="Google Shape;20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435" y="0"/>
            <a:ext cx="536712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[코드 10-1] 거리에 맞춰 삼색 LED 색 바꾸기(</a:t>
            </a:r>
            <a:r>
              <a:rPr lang="ko" sz="2400" u="sng">
                <a:solidFill>
                  <a:srgbClr val="FFFFFF"/>
                </a:solidFill>
                <a:hlinkClick r:id="rId3"/>
              </a:rPr>
              <a:t>goo.gl/jr56Ws</a:t>
            </a:r>
            <a:r>
              <a:rPr lang="ko" sz="2400"/>
              <a:t>)</a:t>
            </a:r>
            <a:endParaRPr sz="2400"/>
          </a:p>
        </p:txBody>
      </p:sp>
      <p:pic>
        <p:nvPicPr>
          <p:cNvPr descr="스크린샷 2016-02-18 오후 2.07.00.png" id="214" name="Google Shape;214;p41"/>
          <p:cNvPicPr preferRelativeResize="0"/>
          <p:nvPr/>
        </p:nvPicPr>
        <p:blipFill rotWithShape="1">
          <a:blip r:embed="rId4">
            <a:alphaModFix/>
          </a:blip>
          <a:srcRect b="0" l="0" r="626" t="0"/>
          <a:stretch/>
        </p:blipFill>
        <p:spPr>
          <a:xfrm>
            <a:off x="-1125" y="1079700"/>
            <a:ext cx="9086727" cy="399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[코드 10-1] 거리에 맞춰 삼색 LED 색 바꾸기(</a:t>
            </a:r>
            <a:r>
              <a:rPr lang="ko" sz="2400" u="sng">
                <a:solidFill>
                  <a:srgbClr val="FFFFFF"/>
                </a:solidFill>
                <a:hlinkClick r:id="rId3"/>
              </a:rPr>
              <a:t>goo.gl/jr56Ws</a:t>
            </a:r>
            <a:r>
              <a:rPr lang="ko" sz="2400"/>
              <a:t>)</a:t>
            </a:r>
            <a:endParaRPr sz="2400"/>
          </a:p>
        </p:txBody>
      </p:sp>
      <p:pic>
        <p:nvPicPr>
          <p:cNvPr descr="스크린샷 2016-02-18 오후 2.07.15.png" id="220" name="Google Shape;220;p42"/>
          <p:cNvPicPr preferRelativeResize="0"/>
          <p:nvPr/>
        </p:nvPicPr>
        <p:blipFill rotWithShape="1">
          <a:blip r:embed="rId4">
            <a:alphaModFix/>
          </a:blip>
          <a:srcRect b="0" l="0" r="11300" t="0"/>
          <a:stretch/>
        </p:blipFill>
        <p:spPr>
          <a:xfrm>
            <a:off x="50050" y="1113800"/>
            <a:ext cx="9032626" cy="397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[코드 10-1] 거리에 맞춰 삼색 LED 색 바꾸기(</a:t>
            </a:r>
            <a:r>
              <a:rPr lang="ko" sz="2400" u="sng">
                <a:solidFill>
                  <a:srgbClr val="FFFFFF"/>
                </a:solidFill>
                <a:hlinkClick r:id="rId3"/>
              </a:rPr>
              <a:t>goo.gl/jr56Ws</a:t>
            </a:r>
            <a:r>
              <a:rPr lang="ko" sz="2400"/>
              <a:t>)</a:t>
            </a:r>
            <a:endParaRPr sz="2400"/>
          </a:p>
        </p:txBody>
      </p:sp>
      <p:pic>
        <p:nvPicPr>
          <p:cNvPr descr="스크린샷 2016-02-18 오후 2.07.37.png" id="226" name="Google Shape;226;p43"/>
          <p:cNvPicPr preferRelativeResize="0"/>
          <p:nvPr/>
        </p:nvPicPr>
        <p:blipFill rotWithShape="1">
          <a:blip r:embed="rId4">
            <a:alphaModFix/>
          </a:blip>
          <a:srcRect b="0" l="0" r="16345" t="0"/>
          <a:stretch/>
        </p:blipFill>
        <p:spPr>
          <a:xfrm>
            <a:off x="56450" y="1436400"/>
            <a:ext cx="9045023" cy="33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[코드 10-1] 거리에 맞춰 삼색 LED 색 바꾸기(</a:t>
            </a:r>
            <a:r>
              <a:rPr lang="ko" sz="2400" u="sng">
                <a:solidFill>
                  <a:srgbClr val="FFFFFF"/>
                </a:solidFill>
                <a:hlinkClick r:id="rId3"/>
              </a:rPr>
              <a:t>goo.gl/jr56Ws</a:t>
            </a:r>
            <a:r>
              <a:rPr lang="ko" sz="2400"/>
              <a:t>)</a:t>
            </a:r>
            <a:endParaRPr sz="2400"/>
          </a:p>
        </p:txBody>
      </p:sp>
      <p:pic>
        <p:nvPicPr>
          <p:cNvPr descr="스크린샷 2016-02-18 오후 2.08.03.png" id="232" name="Google Shape;232;p44"/>
          <p:cNvPicPr preferRelativeResize="0"/>
          <p:nvPr/>
        </p:nvPicPr>
        <p:blipFill rotWithShape="1">
          <a:blip r:embed="rId4">
            <a:alphaModFix/>
          </a:blip>
          <a:srcRect b="0" l="0" r="8147" t="0"/>
          <a:stretch/>
        </p:blipFill>
        <p:spPr>
          <a:xfrm>
            <a:off x="37650" y="1178300"/>
            <a:ext cx="9070102" cy="38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[코드 10-1] 거리에 맞춰 삼색 LED 색 바꾸기(</a:t>
            </a:r>
            <a:r>
              <a:rPr lang="ko" sz="2400" u="sng">
                <a:solidFill>
                  <a:srgbClr val="FFFFFF"/>
                </a:solidFill>
                <a:hlinkClick r:id="rId3"/>
              </a:rPr>
              <a:t>goo.gl/jr56Ws</a:t>
            </a:r>
            <a:r>
              <a:rPr lang="ko" sz="2400"/>
              <a:t>)</a:t>
            </a:r>
            <a:endParaRPr sz="2400"/>
          </a:p>
        </p:txBody>
      </p:sp>
      <p:grpSp>
        <p:nvGrpSpPr>
          <p:cNvPr id="238" name="Google Shape;238;p45"/>
          <p:cNvGrpSpPr/>
          <p:nvPr/>
        </p:nvGrpSpPr>
        <p:grpSpPr>
          <a:xfrm>
            <a:off x="50175" y="1083301"/>
            <a:ext cx="9032498" cy="4025125"/>
            <a:chOff x="50175" y="1083301"/>
            <a:chExt cx="9032498" cy="4025125"/>
          </a:xfrm>
        </p:grpSpPr>
        <p:pic>
          <p:nvPicPr>
            <p:cNvPr descr="스크린샷 2016-02-18 오후 2.08.38.png" id="239" name="Google Shape;239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4350" y="1083301"/>
              <a:ext cx="8568323" cy="4025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스크린샷 2016-02-18 오후 2.08.38.png" id="240" name="Google Shape;240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175" y="1083301"/>
              <a:ext cx="8568323" cy="40251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[코드 10-1] 거리에 맞춰 삼색 LED 색 바꾸기(</a:t>
            </a:r>
            <a:r>
              <a:rPr lang="ko" sz="2400" u="sng">
                <a:solidFill>
                  <a:srgbClr val="FFFFFF"/>
                </a:solidFill>
                <a:hlinkClick r:id="rId3"/>
              </a:rPr>
              <a:t>goo.gl/jr56Ws</a:t>
            </a:r>
            <a:r>
              <a:rPr lang="ko" sz="2400"/>
              <a:t>)</a:t>
            </a:r>
            <a:endParaRPr sz="2400"/>
          </a:p>
        </p:txBody>
      </p:sp>
      <p:pic>
        <p:nvPicPr>
          <p:cNvPr descr="스크린샷 2016-02-18 오후 2.08.56.png" id="246" name="Google Shape;246;p46"/>
          <p:cNvPicPr preferRelativeResize="0"/>
          <p:nvPr/>
        </p:nvPicPr>
        <p:blipFill rotWithShape="1">
          <a:blip r:embed="rId4">
            <a:alphaModFix/>
          </a:blip>
          <a:srcRect b="0" l="0" r="7364" t="0"/>
          <a:stretch/>
        </p:blipFill>
        <p:spPr>
          <a:xfrm>
            <a:off x="56450" y="1116525"/>
            <a:ext cx="9038776" cy="397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7"/>
          <p:cNvSpPr txBox="1"/>
          <p:nvPr>
            <p:ph idx="1" type="body"/>
          </p:nvPr>
        </p:nvSpPr>
        <p:spPr>
          <a:xfrm>
            <a:off x="114825" y="83500"/>
            <a:ext cx="8946000" cy="49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/>
              <a:t>delayMicroseconds()</a:t>
            </a:r>
            <a:br>
              <a:rPr lang="ko" sz="1500"/>
            </a:br>
            <a:r>
              <a:rPr lang="ko" sz="1500"/>
              <a:t>아두이노 보드를 일정 시간 멈추는 함수</a:t>
            </a:r>
            <a:br>
              <a:rPr lang="ko" sz="1500"/>
            </a:b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500"/>
              <a:t>구조</a:t>
            </a:r>
            <a:br>
              <a:rPr lang="ko" sz="1500"/>
            </a:br>
            <a:r>
              <a:rPr lang="ko" sz="1500"/>
              <a:t>delayMicroseconds(멈출 시간)</a:t>
            </a:r>
            <a:br>
              <a:rPr lang="ko" sz="1500"/>
            </a:b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500"/>
              <a:t>매개변수</a:t>
            </a:r>
            <a:br>
              <a:rPr lang="ko" sz="1500"/>
            </a:br>
            <a:r>
              <a:rPr lang="ko" sz="1500"/>
              <a:t>멈출 시간 : 단위는 마이크로초로 1 마이크로초는 0.001 밀리초 또는 0.000001초를 뜻함</a:t>
            </a:r>
            <a:br>
              <a:rPr lang="ko" sz="1500"/>
            </a:b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500"/>
              <a:t>반환 값</a:t>
            </a:r>
            <a:br>
              <a:rPr lang="ko" sz="1500"/>
            </a:br>
            <a:r>
              <a:rPr lang="ko" sz="1500"/>
              <a:t>없음</a:t>
            </a:r>
            <a:br>
              <a:rPr lang="ko" sz="1500"/>
            </a:b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ko" sz="1500"/>
              <a:t>사용 예</a:t>
            </a:r>
            <a:br>
              <a:rPr lang="ko" sz="1500"/>
            </a:br>
            <a:r>
              <a:rPr lang="ko" sz="1500"/>
              <a:t>delayMicroseconds(2); // 아두이노 보드를 0.002 밀리초(0.000002초) 멈춘다.</a:t>
            </a:r>
            <a:endParaRPr sz="15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8"/>
          <p:cNvSpPr txBox="1"/>
          <p:nvPr>
            <p:ph idx="1" type="body"/>
          </p:nvPr>
        </p:nvSpPr>
        <p:spPr>
          <a:xfrm>
            <a:off x="114825" y="83500"/>
            <a:ext cx="8946000" cy="49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/>
              <a:t>pulseIn()</a:t>
            </a:r>
            <a:br>
              <a:rPr lang="ko" sz="1400"/>
            </a:br>
            <a:r>
              <a:rPr lang="ko" sz="1400"/>
              <a:t>해당 디지털 입력 핀의 전압이 LOW 또는 HIGH가 될 때까지 걸린 시간을 재는 함수.</a:t>
            </a:r>
            <a:br>
              <a:rPr lang="ko" sz="1400"/>
            </a:br>
            <a:r>
              <a:rPr lang="ko" sz="1400"/>
              <a:t>pulseIn 함수를 사용하려는 핀은 꼭 pinMode 함수를 이용해 입력 모드로 설정해야 한다.</a:t>
            </a:r>
            <a:br>
              <a:rPr lang="ko" sz="1400"/>
            </a:b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400"/>
              <a:t>구조</a:t>
            </a:r>
            <a:br>
              <a:rPr lang="ko" sz="1400"/>
            </a:br>
            <a:r>
              <a:rPr lang="ko" sz="1400"/>
              <a:t>pulseIn(핀 번호, 전압)</a:t>
            </a:r>
            <a:br>
              <a:rPr lang="ko" sz="1400"/>
            </a:b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400"/>
              <a:t>매개변수</a:t>
            </a:r>
            <a:br>
              <a:rPr lang="ko" sz="1400"/>
            </a:br>
            <a:r>
              <a:rPr lang="ko" sz="1400"/>
              <a:t>핀 번호 : 전압이 바뀌는 시간을 재고자 하는 핀 번호</a:t>
            </a:r>
            <a:br>
              <a:rPr lang="ko" sz="1400"/>
            </a:br>
            <a:r>
              <a:rPr lang="ko" sz="1400"/>
              <a:t>전압 : 바뀌는 전압을 뜻함. 만약 HIGH가 될 때까지 걸린 시간을 재려면 전압 부분에 HIGH를 입력한다.</a:t>
            </a:r>
            <a:br>
              <a:rPr lang="ko" sz="1400"/>
            </a:b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400"/>
              <a:t>반환 값</a:t>
            </a:r>
            <a:br>
              <a:rPr lang="ko" sz="1400"/>
            </a:br>
            <a:r>
              <a:rPr lang="ko" sz="1400"/>
              <a:t>바뀌는데 걸린 시간 : 전압이 바뀌는 데 걸린 시간을 마이크로초 기준으로 반환한다. </a:t>
            </a:r>
            <a:br>
              <a:rPr lang="ko" sz="1400"/>
            </a:br>
            <a:r>
              <a:rPr lang="ko" sz="1400"/>
              <a:t>				만약 1초 동안 기다렸는데도 전압이 바뀌지 않으면 0을 반환한다.</a:t>
            </a:r>
            <a:br>
              <a:rPr lang="ko" sz="1400"/>
            </a:b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ko" sz="1400"/>
              <a:t>사용 예</a:t>
            </a:r>
            <a:br>
              <a:rPr lang="ko" sz="1400"/>
            </a:br>
            <a:r>
              <a:rPr lang="ko" sz="1400"/>
              <a:t>long duration = pulseIn(3, HIGH);</a:t>
            </a:r>
            <a:br>
              <a:rPr lang="ko" sz="1400"/>
            </a:br>
            <a:r>
              <a:rPr lang="ko" sz="1400"/>
              <a:t>// 3번 핀의 전압이 HIGH가 될 때까지 걸린 시간을 재 duration 변수에 넣는다.</a:t>
            </a:r>
            <a:endParaRPr sz="1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피에조 스피커 소리 시간 조절하기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초음파를 이용해 사물이나 벽까지의 거리를 알려주는 센서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초음파를 이용하기 때문에 초음파를 발사하는 부분과 초음파를 받는 부분이 있음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어떤 것은 한 부분만으로 초음파를 발사하고 받기도 함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책에서는 그림과 같이 둘로 나뉘어져 있는 것을 사용</a:t>
            </a:r>
            <a:endParaRPr/>
          </a:p>
        </p:txBody>
      </p:sp>
      <p:pic>
        <p:nvPicPr>
          <p:cNvPr descr="1001_001.jpg" id="103" name="Google Shape;10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750" y="1545550"/>
            <a:ext cx="3087550" cy="20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0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초음파센서로 거리를 계산한 뒤 그 값에 따라 피에조 스피커의 소리나는 시간이 달라지도록  만든다.</a:t>
            </a:r>
            <a:endParaRPr/>
          </a:p>
        </p:txBody>
      </p:sp>
      <p:pic>
        <p:nvPicPr>
          <p:cNvPr descr="1003_001.jpg" id="267" name="Google Shape;26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6422"/>
            <a:ext cx="5073050" cy="31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703_003.jpg" id="272" name="Google Shape;27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1213" y="2248325"/>
            <a:ext cx="1695747" cy="1059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702_006.jpg" id="273" name="Google Shape;27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1863" y="2248325"/>
            <a:ext cx="1818027" cy="119004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51"/>
          <p:cNvSpPr txBox="1"/>
          <p:nvPr/>
        </p:nvSpPr>
        <p:spPr>
          <a:xfrm>
            <a:off x="2969850" y="4035950"/>
            <a:ext cx="1395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피에조 스피커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1개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5" name="Google Shape;275;p51"/>
          <p:cNvSpPr txBox="1"/>
          <p:nvPr/>
        </p:nvSpPr>
        <p:spPr>
          <a:xfrm>
            <a:off x="4891438" y="4035950"/>
            <a:ext cx="1395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수수 점퍼 와이어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7개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6" name="Google Shape;276;p51"/>
          <p:cNvSpPr txBox="1"/>
          <p:nvPr/>
        </p:nvSpPr>
        <p:spPr>
          <a:xfrm>
            <a:off x="6903225" y="4035950"/>
            <a:ext cx="1395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브레드보드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1개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1001_001.jpg" id="277" name="Google Shape;27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788" y="2430573"/>
            <a:ext cx="1818027" cy="1208503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51"/>
          <p:cNvSpPr txBox="1"/>
          <p:nvPr/>
        </p:nvSpPr>
        <p:spPr>
          <a:xfrm>
            <a:off x="800163" y="4035950"/>
            <a:ext cx="1395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초음파센서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1개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0801_001.jpg" id="279" name="Google Shape;279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8900" y="2484125"/>
            <a:ext cx="977199" cy="99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003_006.jpg" id="284" name="Google Shape;28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211" y="0"/>
            <a:ext cx="691157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3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아두이노 보드의 그라운드 핀을 브레드보드의 긴 파란색 세로줄에 연결한다.</a:t>
            </a:r>
            <a:endParaRPr/>
          </a:p>
        </p:txBody>
      </p:sp>
      <p:pic>
        <p:nvPicPr>
          <p:cNvPr descr="1003_007.jpg" id="290" name="Google Shape;29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684110"/>
            <a:ext cx="5073050" cy="3775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4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브레드보드에 피에조 스피커를 꽂는다.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플러스를 아두이노 보드의 </a:t>
            </a:r>
            <a:br>
              <a:rPr lang="ko"/>
            </a:br>
            <a:r>
              <a:rPr lang="ko"/>
              <a:t>8번 핀에, 마이너스를 </a:t>
            </a:r>
            <a:br>
              <a:rPr lang="ko"/>
            </a:br>
            <a:r>
              <a:rPr lang="ko"/>
              <a:t>그라운드 핀과 연결된 긴 세로줄에 연결한다.</a:t>
            </a:r>
            <a:endParaRPr/>
          </a:p>
        </p:txBody>
      </p:sp>
      <p:pic>
        <p:nvPicPr>
          <p:cNvPr descr="1003_008.jpg" id="296" name="Google Shape;29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" y="684110"/>
            <a:ext cx="5073050" cy="3775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5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초음파센서를 브레드보드에 꽂는다.</a:t>
            </a:r>
            <a:endParaRPr/>
          </a:p>
        </p:txBody>
      </p:sp>
      <p:pic>
        <p:nvPicPr>
          <p:cNvPr descr="1003_009.jpg" id="302" name="Google Shape;30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" y="684110"/>
            <a:ext cx="5073050" cy="3775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6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초음파센서의 VCC를 아두이노 보드의 전원 핀에, Trig를 </a:t>
            </a:r>
            <a:br>
              <a:rPr lang="ko"/>
            </a:br>
            <a:r>
              <a:rPr lang="ko"/>
              <a:t>2번 핀에, Echo를 3번 핀에 연결한다.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초음파센서의 GND는 </a:t>
            </a:r>
            <a:br>
              <a:rPr lang="ko"/>
            </a:br>
            <a:r>
              <a:rPr lang="ko"/>
              <a:t>그라운드 핀과 연결된 세로줄에 연결한다.</a:t>
            </a:r>
            <a:endParaRPr/>
          </a:p>
        </p:txBody>
      </p:sp>
      <p:pic>
        <p:nvPicPr>
          <p:cNvPr descr="1003_010.jpg" id="308" name="Google Shape;30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" y="684110"/>
            <a:ext cx="5073050" cy="3775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003_011.jpg" id="313" name="Google Shape;31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906" y="0"/>
            <a:ext cx="576618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/>
              <a:t>[코드 10-2] 피에조 스피커 소리 시간 조절하기(</a:t>
            </a:r>
            <a:r>
              <a:rPr lang="ko" sz="2300" u="sng">
                <a:solidFill>
                  <a:srgbClr val="FFFFFF"/>
                </a:solidFill>
                <a:hlinkClick r:id="rId3"/>
              </a:rPr>
              <a:t>goo.gl/1zF1nO</a:t>
            </a:r>
            <a:r>
              <a:rPr lang="ko" sz="2300"/>
              <a:t>)</a:t>
            </a:r>
            <a:endParaRPr sz="2300"/>
          </a:p>
        </p:txBody>
      </p:sp>
      <p:grpSp>
        <p:nvGrpSpPr>
          <p:cNvPr id="319" name="Google Shape;319;p58"/>
          <p:cNvGrpSpPr/>
          <p:nvPr/>
        </p:nvGrpSpPr>
        <p:grpSpPr>
          <a:xfrm>
            <a:off x="43900" y="1103251"/>
            <a:ext cx="9045050" cy="3976825"/>
            <a:chOff x="43900" y="1103251"/>
            <a:chExt cx="9045050" cy="3976825"/>
          </a:xfrm>
        </p:grpSpPr>
        <p:pic>
          <p:nvPicPr>
            <p:cNvPr descr="스크린샷 2016-02-18 오후 2.23.43.png" id="320" name="Google Shape;320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7975" y="1103251"/>
              <a:ext cx="8260975" cy="3976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스크린샷 2016-02-18 오후 2.23.43.png" id="321" name="Google Shape;321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900" y="1103251"/>
              <a:ext cx="8260975" cy="39768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/>
              <a:t>[코드 10-2] 피에조 스피커 소리 시간 조절하기(</a:t>
            </a:r>
            <a:r>
              <a:rPr lang="ko" sz="2300" u="sng">
                <a:solidFill>
                  <a:srgbClr val="FFFFFF"/>
                </a:solidFill>
                <a:hlinkClick r:id="rId3"/>
              </a:rPr>
              <a:t>goo.gl/1zF1nO</a:t>
            </a:r>
            <a:r>
              <a:rPr lang="ko" sz="2300"/>
              <a:t>)</a:t>
            </a:r>
            <a:endParaRPr sz="2300"/>
          </a:p>
        </p:txBody>
      </p:sp>
      <p:grpSp>
        <p:nvGrpSpPr>
          <p:cNvPr id="327" name="Google Shape;327;p59"/>
          <p:cNvGrpSpPr/>
          <p:nvPr/>
        </p:nvGrpSpPr>
        <p:grpSpPr>
          <a:xfrm>
            <a:off x="31350" y="1122800"/>
            <a:ext cx="9075876" cy="3965350"/>
            <a:chOff x="31350" y="1122800"/>
            <a:chExt cx="9075876" cy="3965350"/>
          </a:xfrm>
        </p:grpSpPr>
        <p:pic>
          <p:nvPicPr>
            <p:cNvPr descr="스크린샷 2016-02-18 오후 2.24.02.png" id="328" name="Google Shape;328;p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3875" y="1122800"/>
              <a:ext cx="8373351" cy="3965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스크린샷 2016-02-18 오후 2.24.02.png" id="329" name="Google Shape;329;p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350" y="1122800"/>
              <a:ext cx="8373351" cy="3965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초음파센서를 보면 Trig라고 표시된 부분을 볼 수 있음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이 부분의 전압이 HIGH가 되면 초음파가 발사됨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초음파는 일정한 속도로 똑바로 날아가는 성질이 있음</a:t>
            </a:r>
            <a:endParaRPr/>
          </a:p>
        </p:txBody>
      </p:sp>
      <p:pic>
        <p:nvPicPr>
          <p:cNvPr descr="1001_002.jpg"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6422"/>
            <a:ext cx="5073050" cy="31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/>
              <a:t>[코드 10-2] 피에조 스피커 소리 시간 조절하기(</a:t>
            </a:r>
            <a:r>
              <a:rPr lang="ko" sz="2300" u="sng">
                <a:solidFill>
                  <a:srgbClr val="FFFFFF"/>
                </a:solidFill>
                <a:hlinkClick r:id="rId3"/>
              </a:rPr>
              <a:t>goo.gl/1zF1nO</a:t>
            </a:r>
            <a:r>
              <a:rPr lang="ko" sz="2300"/>
              <a:t>)</a:t>
            </a:r>
            <a:endParaRPr sz="2300"/>
          </a:p>
        </p:txBody>
      </p:sp>
      <p:grpSp>
        <p:nvGrpSpPr>
          <p:cNvPr id="335" name="Google Shape;335;p60"/>
          <p:cNvGrpSpPr/>
          <p:nvPr/>
        </p:nvGrpSpPr>
        <p:grpSpPr>
          <a:xfrm>
            <a:off x="43925" y="1128506"/>
            <a:ext cx="9053774" cy="3953521"/>
            <a:chOff x="43925" y="1128506"/>
            <a:chExt cx="9053774" cy="3953521"/>
          </a:xfrm>
        </p:grpSpPr>
        <p:pic>
          <p:nvPicPr>
            <p:cNvPr descr="스크린샷 2016-02-18 오후 2.24.41.png" id="336" name="Google Shape;336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7100" y="1128506"/>
              <a:ext cx="8520599" cy="3953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스크린샷 2016-02-18 오후 2.24.41.png" id="337" name="Google Shape;337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925" y="1128506"/>
              <a:ext cx="8520599" cy="395352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아두이노 쉴드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2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아두이노 보드 위에 꽂는 것만으로 원하는 기능을 </a:t>
            </a:r>
            <a:br>
              <a:rPr lang="ko"/>
            </a:br>
            <a:r>
              <a:rPr lang="ko"/>
              <a:t>추가할 수 있음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다양한 기능을 가진 쉴드가 </a:t>
            </a:r>
            <a:br>
              <a:rPr lang="ko"/>
            </a:br>
            <a:r>
              <a:rPr lang="ko"/>
              <a:t>아주 많음</a:t>
            </a:r>
            <a:endParaRPr/>
          </a:p>
        </p:txBody>
      </p:sp>
      <p:pic>
        <p:nvPicPr>
          <p:cNvPr descr="1004_001.jpg" id="348" name="Google Shape;34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78525"/>
            <a:ext cx="5098326" cy="318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3"/>
          <p:cNvSpPr txBox="1"/>
          <p:nvPr>
            <p:ph idx="1" type="body"/>
          </p:nvPr>
        </p:nvSpPr>
        <p:spPr>
          <a:xfrm>
            <a:off x="5073050" y="1058025"/>
            <a:ext cx="40710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아두이노에 인터넷을 연결해 사용하고 싶은 경우 이더넷 쉴드와 WiFi 쉴드를 사용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이더넷 쉴드는 랜선을 꽂아 사용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WiFi 쉴드는 스마트폰에서 WiFi를 사용하는 것과 같이 똑같이 인터넷 공유기에 연결해 사용하면 돼요</a:t>
            </a:r>
            <a:endParaRPr/>
          </a:p>
        </p:txBody>
      </p:sp>
      <p:sp>
        <p:nvSpPr>
          <p:cNvPr id="354" name="Google Shape;354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인터넷 관련 쉴드</a:t>
            </a:r>
            <a:endParaRPr/>
          </a:p>
        </p:txBody>
      </p:sp>
      <p:pic>
        <p:nvPicPr>
          <p:cNvPr descr="1004_002.jpg" id="355" name="Google Shape;35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75" y="1058025"/>
            <a:ext cx="4784373" cy="408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4"/>
          <p:cNvSpPr txBox="1"/>
          <p:nvPr>
            <p:ph idx="1" type="body"/>
          </p:nvPr>
        </p:nvSpPr>
        <p:spPr>
          <a:xfrm>
            <a:off x="5073050" y="1058025"/>
            <a:ext cx="40710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WiFi 쉴드는 스마트폰에서 WiFi를 사용하는 것과 같이 똑같이 인터넷 공유기에 연결해 사용</a:t>
            </a:r>
            <a:endParaRPr/>
          </a:p>
        </p:txBody>
      </p:sp>
      <p:sp>
        <p:nvSpPr>
          <p:cNvPr id="361" name="Google Shape;361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인터넷 관련 쉴드</a:t>
            </a:r>
            <a:endParaRPr/>
          </a:p>
        </p:txBody>
      </p:sp>
      <p:pic>
        <p:nvPicPr>
          <p:cNvPr descr="1004_003.jpg" id="362" name="Google Shape;36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824" y="1057800"/>
            <a:ext cx="4721017" cy="4085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5"/>
          <p:cNvSpPr txBox="1"/>
          <p:nvPr>
            <p:ph idx="1" type="body"/>
          </p:nvPr>
        </p:nvSpPr>
        <p:spPr>
          <a:xfrm>
            <a:off x="5073050" y="1058025"/>
            <a:ext cx="40710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원래 아두이노로 모터를 </a:t>
            </a:r>
            <a:br>
              <a:rPr lang="ko"/>
            </a:br>
            <a:r>
              <a:rPr lang="ko"/>
              <a:t>제어하는 것이 상당히 까다로움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모터 쉴드를 이용하면 아주 쉽게 이용할 수 있음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모터의 속도를 조절하거나 방향을 바꾸는 것을 간단하게 할 수 있음</a:t>
            </a:r>
            <a:endParaRPr/>
          </a:p>
        </p:txBody>
      </p:sp>
      <p:sp>
        <p:nvSpPr>
          <p:cNvPr id="368" name="Google Shape;368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모터 쉴드</a:t>
            </a:r>
            <a:endParaRPr/>
          </a:p>
        </p:txBody>
      </p:sp>
      <p:pic>
        <p:nvPicPr>
          <p:cNvPr descr="1004_004.jpg" id="369" name="Google Shape;36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02" y="1057800"/>
            <a:ext cx="4963805" cy="4085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6"/>
          <p:cNvSpPr txBox="1"/>
          <p:nvPr>
            <p:ph idx="1" type="body"/>
          </p:nvPr>
        </p:nvSpPr>
        <p:spPr>
          <a:xfrm>
            <a:off x="5073050" y="1058025"/>
            <a:ext cx="40710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기존 게임기들의 조이스틱처럼 생겨 재미있게 가지고 놀 수 있음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조이스틱 쉴드를 연결하고 컴퓨터의 게임을 제어하거나 아두이노 보드에 연결된 전자부품을 제어할 수도 있음</a:t>
            </a:r>
            <a:endParaRPr/>
          </a:p>
        </p:txBody>
      </p:sp>
      <p:sp>
        <p:nvSpPr>
          <p:cNvPr id="375" name="Google Shape;375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조이스틱 쉴드</a:t>
            </a:r>
            <a:endParaRPr/>
          </a:p>
        </p:txBody>
      </p:sp>
      <p:pic>
        <p:nvPicPr>
          <p:cNvPr descr="1004_005.jpg" id="376" name="Google Shape;37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925" y="1057800"/>
            <a:ext cx="4539663" cy="4085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acebook-logo.png" id="381" name="Google Shape;38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950" y="2663925"/>
            <a:ext cx="654976" cy="654976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67"/>
          <p:cNvSpPr txBox="1"/>
          <p:nvPr/>
        </p:nvSpPr>
        <p:spPr>
          <a:xfrm>
            <a:off x="217975" y="469700"/>
            <a:ext cx="8708100" cy="17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0">
                <a:latin typeface="Malgun Gothic"/>
                <a:ea typeface="Malgun Gothic"/>
                <a:cs typeface="Malgun Gothic"/>
                <a:sym typeface="Malgun Gothic"/>
              </a:rPr>
              <a:t>감사합니다!</a:t>
            </a:r>
            <a:endParaRPr b="1" sz="8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3" name="Google Shape;383;p67"/>
          <p:cNvSpPr txBox="1"/>
          <p:nvPr/>
        </p:nvSpPr>
        <p:spPr>
          <a:xfrm>
            <a:off x="2787050" y="2792063"/>
            <a:ext cx="60126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u="sng">
                <a:solidFill>
                  <a:schemeClr val="hlink"/>
                </a:solidFill>
                <a:hlinkClick r:id="rId4"/>
              </a:rPr>
              <a:t>fb.com/DoYouKnowArduino</a:t>
            </a:r>
            <a:endParaRPr sz="2000"/>
          </a:p>
        </p:txBody>
      </p:sp>
      <p:pic>
        <p:nvPicPr>
          <p:cNvPr descr="book-bookmark-icon.png" id="384" name="Google Shape;384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6150" y="3476925"/>
            <a:ext cx="820575" cy="820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67"/>
          <p:cNvSpPr txBox="1"/>
          <p:nvPr/>
        </p:nvSpPr>
        <p:spPr>
          <a:xfrm>
            <a:off x="2787050" y="3535450"/>
            <a:ext cx="60126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u="sng">
                <a:solidFill>
                  <a:schemeClr val="hlink"/>
                </a:solidFill>
                <a:hlinkClick r:id="rId6"/>
              </a:rPr>
              <a:t>goo.gl/ke52Jh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5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만약 발사된 초음파가 사물이나 벽에 부딪히면 초음파는 반사됨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경우에 따라 초음파가 발사된 방향으로 다시 돌아올 수도 있고 다른 방향으로 날아갈 수도 있음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초음파센서에서 Echo라고 표시된 부분을 볼 수 있음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이 부분을 통해 초음파가 돌아오는 곳을 감지함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처음에는 이 부분의 전압이 LOW로 되어있음</a:t>
            </a:r>
            <a:endParaRPr/>
          </a:p>
        </p:txBody>
      </p:sp>
      <p:pic>
        <p:nvPicPr>
          <p:cNvPr descr="1001_003.jpg" id="115" name="Google Shape;1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6422"/>
            <a:ext cx="5073050" cy="31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6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반사된 초음파가 Echo 부분으로 돌아오면 Echo 부분의 전압이 HIGH가 됨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Echo 부분의 전압이 바뀌는 것을 통해 초음파가 다시 돌아왔다는 것을 알 수 있음</a:t>
            </a:r>
            <a:endParaRPr/>
          </a:p>
        </p:txBody>
      </p:sp>
      <p:pic>
        <p:nvPicPr>
          <p:cNvPr descr="1001_004.jpg" id="121" name="Google Shape;1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6422"/>
            <a:ext cx="5073050" cy="31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7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처음 초음파를 발사했을 때부터 초음파가 다시 돌아올 때까지 걸린 시간을 재 거리를 알 수 있음</a:t>
            </a:r>
            <a:endParaRPr/>
          </a:p>
        </p:txBody>
      </p:sp>
      <p:pic>
        <p:nvPicPr>
          <p:cNvPr descr="1001_005.jpg" id="127" name="Google Shape;1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6422"/>
            <a:ext cx="5073050" cy="31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거리에 맞춰 삼색 LED 색 바꾸기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초음파센서를 이용해 거리에 따라 삼색 LED의 색이 바뀌도록 해본다.</a:t>
            </a:r>
            <a:endParaRPr/>
          </a:p>
        </p:txBody>
      </p:sp>
      <p:pic>
        <p:nvPicPr>
          <p:cNvPr descr="1002_001.jpg" id="138" name="Google Shape;13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6422"/>
            <a:ext cx="5073050" cy="31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